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74" r:id="rId4"/>
    <p:sldId id="259" r:id="rId5"/>
    <p:sldId id="275" r:id="rId6"/>
    <p:sldId id="260" r:id="rId7"/>
    <p:sldId id="273" r:id="rId8"/>
    <p:sldId id="264" r:id="rId9"/>
    <p:sldId id="277" r:id="rId10"/>
    <p:sldId id="261" r:id="rId11"/>
    <p:sldId id="280" r:id="rId12"/>
    <p:sldId id="263" r:id="rId13"/>
    <p:sldId id="276" r:id="rId14"/>
    <p:sldId id="257" r:id="rId15"/>
    <p:sldId id="262" r:id="rId16"/>
    <p:sldId id="281" r:id="rId17"/>
    <p:sldId id="279" r:id="rId18"/>
    <p:sldId id="272" r:id="rId19"/>
    <p:sldId id="271" r:id="rId20"/>
    <p:sldId id="278" r:id="rId21"/>
    <p:sldId id="27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DF0B3-0605-4E5F-983C-D3CF2172A658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8D8B6-A7E1-455F-837C-0787A15E18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8254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http://qo.do.am/</a:t>
            </a:r>
            <a:r>
              <a:rPr lang="ru-RU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>
                <a:solidFill>
                  <a:schemeClr val="accent2">
                    <a:lumMod val="50000"/>
                  </a:schemeClr>
                </a:solidFill>
              </a:rPr>
              <a:t>Qo.do.aM</a:t>
            </a:r>
            <a:r>
              <a:rPr lang="en-US" sz="1200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sz="1200" smtClean="0">
                <a:solidFill>
                  <a:schemeClr val="accent2">
                    <a:lumMod val="50000"/>
                  </a:schemeClr>
                </a:solidFill>
              </a:rPr>
              <a:t>&gt;&gt;&gt;готовые шаблоны </a:t>
            </a:r>
            <a:endParaRPr lang="ru-RU" smtClean="0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8D8B6-A7E1-455F-837C-0787A15E18E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5860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4599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2926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6250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4025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472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3741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4255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7427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53916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5721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07.04.2014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394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6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690" y="192410"/>
            <a:ext cx="42744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Дорогу осилит идущий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математику мыслящий!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05620" y="2420888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ПОСВЯЩЕНИЕ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 МУДРЕЦЫ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839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err="1" smtClean="0"/>
              <a:t>Куиз-Куиз</a:t>
            </a:r>
            <a:r>
              <a:rPr lang="ru-RU" sz="7200" dirty="0" smtClean="0"/>
              <a:t>- </a:t>
            </a:r>
            <a:r>
              <a:rPr lang="ru-RU" sz="7200" dirty="0" err="1" smtClean="0"/>
              <a:t>Трейд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Задания и вопросы с числами.</a:t>
            </a:r>
            <a:endParaRPr lang="ru-RU" sz="4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27" y="-1050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Наталья\Desktop\гуман.педаг\пойа математ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4593"/>
            <a:ext cx="3073400" cy="406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365148"/>
            <a:ext cx="424321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</a:rPr>
              <a:t>ДЖОРДЖ 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ПО́ЙА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(1887 </a:t>
            </a: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</a:rPr>
              <a:t>- 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1985</a:t>
            </a: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</a:rPr>
              <a:t>)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9586" y="4420789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/>
                <a:ea typeface="Times New Roman"/>
              </a:rPr>
              <a:t>«Если </a:t>
            </a:r>
            <a:r>
              <a:rPr lang="ru-RU" sz="3600" b="1" dirty="0">
                <a:latin typeface="Times New Roman"/>
                <a:ea typeface="Times New Roman"/>
              </a:rPr>
              <a:t>вы хотите научиться плавать, то смело входите в воду, а если хотите научиться решать задачи, то решайте их</a:t>
            </a:r>
            <a:r>
              <a:rPr lang="ru-RU" sz="3600" b="1" dirty="0" smtClean="0">
                <a:latin typeface="Times New Roman"/>
                <a:ea typeface="Times New Roman"/>
              </a:rPr>
              <a:t>.»</a:t>
            </a:r>
            <a:endParaRPr lang="ru-RU" sz="3600" dirty="0"/>
          </a:p>
        </p:txBody>
      </p:sp>
      <p:pic>
        <p:nvPicPr>
          <p:cNvPr id="3074" name="Picture 2" descr="C:\Users\Наталья\Desktop\дом дорога добро\0_230b2_fad73a52_XL.jpe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EACFA4"/>
              </a:clrFrom>
              <a:clrTo>
                <a:srgbClr val="EACFA4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052" t="11240" r="30219" b="35619"/>
          <a:stretch/>
        </p:blipFill>
        <p:spPr bwMode="auto">
          <a:xfrm rot="18831765">
            <a:off x="1278610" y="1770617"/>
            <a:ext cx="1073946" cy="3106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477133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27" y="-1050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1800" y="1609917"/>
            <a:ext cx="60667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6 порций – 12 яиц</a:t>
            </a:r>
          </a:p>
          <a:p>
            <a:endParaRPr lang="ru-RU" sz="5400" b="1" dirty="0" smtClean="0"/>
          </a:p>
          <a:p>
            <a:r>
              <a:rPr lang="ru-RU" sz="5400" b="1" dirty="0" smtClean="0"/>
              <a:t>? порций – 18 яиц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57488" y="212059"/>
            <a:ext cx="61026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Задача 1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775" t="15192" r="7895" b="19904"/>
          <a:stretch/>
        </p:blipFill>
        <p:spPr bwMode="auto">
          <a:xfrm>
            <a:off x="179512" y="596778"/>
            <a:ext cx="2592289" cy="272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601539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аталья\Desktop\гуман.педаг\Фрэнсиса Бэко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14757" y="-1"/>
            <a:ext cx="3870755" cy="47010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5047703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 </a:t>
            </a:r>
            <a:r>
              <a:rPr lang="ru-RU" sz="2800" b="1" dirty="0" smtClean="0"/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истории мы черпаем мудрость, в поэзии – остроумие, в математике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–проницательность»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3080" y="681449"/>
            <a:ext cx="3564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Френсис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Бекон</a:t>
            </a:r>
          </a:p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1561–1626</a:t>
            </a:r>
            <a:r>
              <a:rPr lang="ru-RU" sz="3600" b="1" dirty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6146" name="Picture 2" descr="C:\Users\Наталья\Desktop\дом дорога добро\83393942_4387736_Azyrit_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468" t="21619" r="5804" b="23537"/>
          <a:stretch/>
        </p:blipFill>
        <p:spPr bwMode="auto">
          <a:xfrm rot="1249290">
            <a:off x="614247" y="2817756"/>
            <a:ext cx="4776459" cy="170300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28711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681" y="-89633"/>
            <a:ext cx="56086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10" y="969190"/>
            <a:ext cx="8821737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158" y="4581128"/>
            <a:ext cx="1153032" cy="203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009483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Клок </a:t>
            </a:r>
            <a:r>
              <a:rPr lang="ru-RU" sz="7200" dirty="0" err="1" smtClean="0"/>
              <a:t>Бадис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Проверка выполнения задания.</a:t>
            </a:r>
            <a:endParaRPr lang="ru-RU" sz="4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Наталья\Desktop\гуман.педаг\1304158661_piphag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962" y="62622"/>
            <a:ext cx="3466926" cy="45185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99446" y="5052187"/>
            <a:ext cx="61405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latin typeface="Times New Roman"/>
                <a:ea typeface="Times New Roman"/>
              </a:rPr>
              <a:t>«Мир постигается умом</a:t>
            </a:r>
            <a:r>
              <a:rPr lang="ru-RU" sz="4000" b="1" dirty="0" smtClean="0">
                <a:latin typeface="Times New Roman"/>
                <a:ea typeface="Times New Roman"/>
              </a:rPr>
              <a:t>.»</a:t>
            </a:r>
            <a:endParaRPr lang="ru-RU" sz="4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469" y="681449"/>
            <a:ext cx="407759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Пифагор</a:t>
            </a:r>
          </a:p>
          <a:p>
            <a:pPr lvl="0" algn="ctr"/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(</a:t>
            </a: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</a:rPr>
              <a:t>576 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- </a:t>
            </a: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</a:rPr>
              <a:t>496 гг. до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Times New Roman"/>
              </a:rPr>
              <a:t>н.э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)</a:t>
            </a:r>
            <a:endParaRPr lang="ru-RU" sz="3600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pic>
        <p:nvPicPr>
          <p:cNvPr id="5123" name="Picture 3" descr="C:\Users\Наталья\Desktop\дом дорога добро\shop_items_catalog_image203143.jpe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85" t="29095" r="57025" b="20905"/>
          <a:stretch/>
        </p:blipFill>
        <p:spPr bwMode="auto">
          <a:xfrm rot="21196996" flipH="1">
            <a:off x="1447299" y="2328220"/>
            <a:ext cx="1216921" cy="2647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6519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504770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100074"/>
            <a:ext cx="1438275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77866" y="256858"/>
            <a:ext cx="54144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</a:rPr>
              <a:t>Игра «Мыслитель»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24304" y="911838"/>
            <a:ext cx="58326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7 ∙ 3 + 9 =</a:t>
            </a:r>
          </a:p>
          <a:p>
            <a:r>
              <a:rPr lang="ru-RU" sz="5400" b="1" dirty="0" smtClean="0"/>
              <a:t>… - (19 + 7) =</a:t>
            </a:r>
          </a:p>
          <a:p>
            <a:r>
              <a:rPr lang="ru-RU" sz="5400" b="1" dirty="0" smtClean="0"/>
              <a:t>… ∙  7 + 19 =</a:t>
            </a:r>
          </a:p>
          <a:p>
            <a:r>
              <a:rPr lang="ru-RU" sz="5400" b="1" dirty="0" smtClean="0"/>
              <a:t>…  - 8 ∙ 5 =</a:t>
            </a:r>
            <a:endParaRPr lang="ru-RU" sz="5400" b="1" dirty="0"/>
          </a:p>
        </p:txBody>
      </p:sp>
      <p:sp>
        <p:nvSpPr>
          <p:cNvPr id="7" name="Овал 6"/>
          <p:cNvSpPr/>
          <p:nvPr/>
        </p:nvSpPr>
        <p:spPr>
          <a:xfrm>
            <a:off x="4608004" y="839561"/>
            <a:ext cx="900100" cy="874660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30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317826" y="1673061"/>
            <a:ext cx="900100" cy="874660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40112" y="1673061"/>
            <a:ext cx="1080120" cy="700229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37806" y="2619998"/>
            <a:ext cx="1080120" cy="700229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077441" y="2388726"/>
            <a:ext cx="1368152" cy="1056653"/>
          </a:xfrm>
          <a:prstGeom prst="triangl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47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120480" y="3355676"/>
            <a:ext cx="1368152" cy="1056653"/>
          </a:xfrm>
          <a:prstGeom prst="triangle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47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23998" y="3503613"/>
            <a:ext cx="832108" cy="853305"/>
          </a:xfrm>
          <a:prstGeom prst="rect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7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2924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504770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461" y="4947800"/>
            <a:ext cx="1643508" cy="182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4030" y="316341"/>
            <a:ext cx="8336369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latin typeface="Times New Roman"/>
                <a:ea typeface="Times New Roman"/>
              </a:rPr>
              <a:t>Дом.зад</a:t>
            </a:r>
            <a:r>
              <a:rPr lang="ru-RU" sz="4400" b="1" dirty="0" smtClean="0">
                <a:latin typeface="Times New Roman"/>
                <a:ea typeface="Times New Roman"/>
              </a:rPr>
              <a:t>.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с.85 </a:t>
            </a:r>
            <a:r>
              <a:rPr lang="ru-RU" sz="5400" b="1" dirty="0">
                <a:solidFill>
                  <a:srgbClr val="FF0000"/>
                </a:solidFill>
                <a:latin typeface="Times New Roman"/>
                <a:ea typeface="Times New Roman"/>
              </a:rPr>
              <a:t>№ </a:t>
            </a:r>
            <a:r>
              <a:rPr lang="ru-RU" sz="5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5 или №6 </a:t>
            </a:r>
            <a:endParaRPr lang="ru-RU" sz="44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4400" b="1" dirty="0" smtClean="0">
                <a:latin typeface="Times New Roman"/>
                <a:ea typeface="Times New Roman"/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по желанию 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составить текст</a:t>
            </a:r>
          </a:p>
          <a:p>
            <a:pPr algn="ctr"/>
            <a:r>
              <a:rPr lang="ru-RU" sz="4400" b="1" dirty="0">
                <a:solidFill>
                  <a:srgbClr val="0070C0"/>
                </a:solidFill>
                <a:latin typeface="Times New Roman"/>
                <a:ea typeface="Times New Roman"/>
              </a:rPr>
              <a:t>м</a:t>
            </a:r>
            <a:r>
              <a:rPr lang="ru-RU" sz="4400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атематического диктанта</a:t>
            </a:r>
            <a:r>
              <a:rPr lang="ru-RU" sz="4400" b="1" dirty="0" smtClean="0">
                <a:latin typeface="Times New Roman"/>
                <a:ea typeface="Times New Roman"/>
              </a:rPr>
              <a:t> 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3885464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504770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556792"/>
            <a:ext cx="6396037" cy="325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586" y="465450"/>
            <a:ext cx="61642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461" y="4947800"/>
            <a:ext cx="1643508" cy="182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951033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504770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5592" y="2532514"/>
            <a:ext cx="1643508" cy="182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Наталья\Desktop\дом дорога добро\shop_items_catalog_image203143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8912">
            <a:off x="640934" y="114623"/>
            <a:ext cx="8790745" cy="6975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115" y="36666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КРИСТАЛЛ МУДРОСТИ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51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Muzyka_iz_programmy_CHto_Gde_Kogda_-_Okonchanie_(iPlayer.fm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273062" y="5918034"/>
            <a:ext cx="609600" cy="609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5786" y="571480"/>
            <a:ext cx="76438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Вы настоящие мудрецы. Вы это сегодня доказали.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Молодцы!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89041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50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3080" y="681449"/>
            <a:ext cx="3564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</a:rPr>
              <a:t>Иоганн 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Генрих Песталоцци</a:t>
            </a:r>
          </a:p>
          <a:p>
            <a:pPr algn="ctr"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(1776-1824)</a:t>
            </a:r>
            <a:endParaRPr lang="ru-RU" sz="3600" dirty="0">
              <a:latin typeface="Times New Roman"/>
              <a:ea typeface="Times New Roman"/>
            </a:endParaRPr>
          </a:p>
        </p:txBody>
      </p:sp>
      <p:pic>
        <p:nvPicPr>
          <p:cNvPr id="3074" name="Picture 2" descr="C:\Users\Наталья\Desktop\гуман.педаг\Песталоцци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296729"/>
            <a:ext cx="3078266" cy="37803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3146" y="4709148"/>
            <a:ext cx="6246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« Счет и вычисления - основа порядка в голове.» 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7170" name="Picture 2" descr="C:\Users\Наталья\Desktop\дом дорога добро\shop_items_catalog_image203143.jpe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806" t="5384" r="26597" b="25827"/>
          <a:stretch/>
        </p:blipFill>
        <p:spPr bwMode="auto">
          <a:xfrm>
            <a:off x="0" y="3109990"/>
            <a:ext cx="1199133" cy="36429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2292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504770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461" y="4947800"/>
            <a:ext cx="1643508" cy="182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066170"/>
            <a:ext cx="8468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latin typeface="Times New Roman"/>
                <a:ea typeface="Calibri"/>
              </a:rPr>
              <a:t>(</a:t>
            </a:r>
            <a:r>
              <a:rPr lang="ru-RU" sz="4000" b="1" dirty="0" smtClean="0">
                <a:latin typeface="Times New Roman"/>
                <a:ea typeface="Calibri"/>
              </a:rPr>
              <a:t>49:7)∙ 2=                   5 ∙ 2+8  =           (29-26) ∙ 7 =                 </a:t>
            </a:r>
            <a:r>
              <a:rPr lang="uk-UA" sz="4000" b="1" dirty="0" smtClean="0">
                <a:latin typeface="Times New Roman"/>
                <a:ea typeface="Calibri"/>
              </a:rPr>
              <a:t>(</a:t>
            </a:r>
            <a:r>
              <a:rPr lang="ru-RU" sz="4000" b="1" dirty="0">
                <a:latin typeface="Times New Roman"/>
                <a:ea typeface="Calibri"/>
              </a:rPr>
              <a:t>35+13)</a:t>
            </a:r>
            <a:r>
              <a:rPr lang="uk-UA" sz="4000" b="1" dirty="0">
                <a:latin typeface="Times New Roman"/>
                <a:ea typeface="Calibri"/>
              </a:rPr>
              <a:t>:</a:t>
            </a:r>
            <a:r>
              <a:rPr lang="uk-UA" sz="4000" b="1" dirty="0" smtClean="0">
                <a:latin typeface="Times New Roman"/>
                <a:ea typeface="Calibri"/>
              </a:rPr>
              <a:t>8 =                          8 ∙ 5 – 35  =                   12:4 ∙ 8 =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67577" y="1268760"/>
            <a:ext cx="15183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14(м)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5858" y="2143388"/>
            <a:ext cx="14253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21(у)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5858" y="3075057"/>
            <a:ext cx="14285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</a:rPr>
              <a:t>5  (д)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87233" y="1071590"/>
            <a:ext cx="2172390" cy="9050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18   (р)</a:t>
            </a:r>
            <a:endParaRPr lang="ru-RU" sz="4000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32026" y="1946218"/>
            <a:ext cx="1601721" cy="9050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uk-UA" sz="4000" b="1" dirty="0" smtClean="0">
                <a:solidFill>
                  <a:srgbClr val="FF0000"/>
                </a:solidFill>
                <a:latin typeface="Times New Roman"/>
                <a:ea typeface="Calibri"/>
              </a:rPr>
              <a:t>6 (</a:t>
            </a:r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</a:rPr>
              <a:t>е</a:t>
            </a:r>
            <a:r>
              <a:rPr lang="uk-UA" sz="4000" b="1" dirty="0" smtClean="0">
                <a:solidFill>
                  <a:srgbClr val="FF0000"/>
                </a:solidFill>
                <a:latin typeface="Times New Roman"/>
                <a:ea typeface="Calibri"/>
              </a:rPr>
              <a:t>)</a:t>
            </a:r>
            <a:endParaRPr lang="ru-RU" sz="4000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0101" y="2912829"/>
            <a:ext cx="18902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uk-UA" sz="4000" b="1" dirty="0" smtClean="0">
                <a:solidFill>
                  <a:srgbClr val="FF0000"/>
                </a:solidFill>
                <a:latin typeface="Times New Roman"/>
                <a:ea typeface="Calibri"/>
              </a:rPr>
              <a:t>24 (</a:t>
            </a:r>
            <a:r>
              <a:rPr lang="uk-UA" sz="4000" b="1" dirty="0">
                <a:solidFill>
                  <a:srgbClr val="FF0000"/>
                </a:solidFill>
                <a:latin typeface="Times New Roman"/>
                <a:ea typeface="Calibri"/>
              </a:rPr>
              <a:t>ц</a:t>
            </a: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</a:rPr>
              <a:t>)</a:t>
            </a:r>
            <a:endParaRPr lang="ru-RU" sz="3200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19784"/>
            <a:ext cx="80941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/>
                <a:ea typeface="Calibri"/>
              </a:rPr>
              <a:t>Решить примеры цепочкой. Соотнести ответ с буквой алфавита и расшифруйте слово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85941" y="4365104"/>
            <a:ext cx="32892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mtClean="0">
                <a:solidFill>
                  <a:srgbClr val="002060"/>
                </a:solidFill>
              </a:rPr>
              <a:t>Подберите синонимы </a:t>
            </a:r>
            <a:r>
              <a:rPr lang="ru-RU" sz="3200" b="1" dirty="0" smtClean="0">
                <a:solidFill>
                  <a:srgbClr val="002060"/>
                </a:solidFill>
              </a:rPr>
              <a:t>к слову мудрец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1124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3080" y="681449"/>
            <a:ext cx="3564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800" b="1" dirty="0">
                <a:solidFill>
                  <a:srgbClr val="C00000"/>
                </a:solidFill>
              </a:rPr>
              <a:t>Эрнст </a:t>
            </a:r>
            <a:r>
              <a:rPr lang="ru-RU" sz="4800" b="1" dirty="0" smtClean="0">
                <a:solidFill>
                  <a:srgbClr val="C00000"/>
                </a:solidFill>
              </a:rPr>
              <a:t>Мах</a:t>
            </a:r>
          </a:p>
          <a:p>
            <a:pPr lvl="0" algn="ctr"/>
            <a:r>
              <a:rPr lang="ru-RU" sz="3600" b="1" dirty="0" smtClean="0">
                <a:solidFill>
                  <a:srgbClr val="C00000"/>
                </a:solidFill>
              </a:rPr>
              <a:t>1838 </a:t>
            </a:r>
            <a:r>
              <a:rPr lang="ru-RU" sz="3600" b="1" dirty="0">
                <a:solidFill>
                  <a:srgbClr val="C00000"/>
                </a:solidFill>
              </a:rPr>
              <a:t>- </a:t>
            </a:r>
            <a:r>
              <a:rPr lang="ru-RU" sz="3600" b="1" dirty="0" smtClean="0">
                <a:solidFill>
                  <a:srgbClr val="C00000"/>
                </a:solidFill>
              </a:rPr>
              <a:t> 1916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C:\Users\Наталья\Desktop\гуман.педаг\220px-Ernst-Mach-19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22416" y="296730"/>
            <a:ext cx="3298056" cy="42843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9001" y="5047703"/>
            <a:ext cx="67868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</a:rPr>
              <a:t>«Математика черпает свою силу в умении исключать все лишнее в процессе мышления.» Э. Мах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35669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19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00618" y="5047703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                       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342895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</a:rPr>
              <a:t>Найди закономерность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47337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8800" b="1" dirty="0">
                <a:solidFill>
                  <a:prstClr val="black"/>
                </a:solidFill>
                <a:latin typeface="Times New Roman"/>
                <a:ea typeface="Times New Roman"/>
              </a:rPr>
              <a:t>47 , 56 , 65</a:t>
            </a:r>
            <a:r>
              <a:rPr lang="ru-RU" sz="8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,…,…</a:t>
            </a:r>
            <a:endParaRPr lang="ru-RU" sz="88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1066170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800" dirty="0">
                <a:solidFill>
                  <a:srgbClr val="FF0000"/>
                </a:solidFill>
                <a:latin typeface="Times New Roman"/>
                <a:ea typeface="Times New Roman"/>
              </a:rPr>
              <a:t>74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99786" y="1053409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8800" dirty="0">
                <a:solidFill>
                  <a:srgbClr val="FF0000"/>
                </a:solidFill>
                <a:latin typeface="Times New Roman"/>
                <a:ea typeface="Times New Roman"/>
              </a:rPr>
              <a:t>83</a:t>
            </a:r>
            <a:endParaRPr lang="ru-RU" sz="8800" dirty="0">
              <a:solidFill>
                <a:prstClr val="black"/>
              </a:solidFill>
            </a:endParaRPr>
          </a:p>
        </p:txBody>
      </p:sp>
      <p:pic>
        <p:nvPicPr>
          <p:cNvPr id="4098" name="Picture 2" descr="C:\Users\Наталья\Desktop\дом дорога добро\пво.jpe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B3BAD7"/>
              </a:clrFrom>
              <a:clrTo>
                <a:srgbClr val="B3BAD7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831" t="13138" r="23557" b="22839"/>
          <a:stretch/>
        </p:blipFill>
        <p:spPr bwMode="auto">
          <a:xfrm rot="163021">
            <a:off x="6352006" y="3158159"/>
            <a:ext cx="1360627" cy="33761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46081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27" y="-1050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365148"/>
            <a:ext cx="338631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ИОГАНН ГЕТЕ</a:t>
            </a:r>
          </a:p>
          <a:p>
            <a:r>
              <a:rPr lang="ru-RU" sz="4000" b="1" dirty="0" smtClean="0">
                <a:solidFill>
                  <a:srgbClr val="C00000"/>
                </a:solidFill>
              </a:rPr>
              <a:t>(1749—1832)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24776" y="4720099"/>
            <a:ext cx="7465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/>
                <a:ea typeface="Times New Roman"/>
              </a:rPr>
              <a:t>«Числа </a:t>
            </a:r>
            <a:r>
              <a:rPr lang="ru-RU" sz="4000" b="1" dirty="0">
                <a:latin typeface="Times New Roman"/>
                <a:ea typeface="Times New Roman"/>
              </a:rPr>
              <a:t>не управляют миром, но они показывают, как управляется мир.» </a:t>
            </a:r>
            <a:endParaRPr lang="ru-RU" sz="4000" dirty="0"/>
          </a:p>
        </p:txBody>
      </p:sp>
      <p:pic>
        <p:nvPicPr>
          <p:cNvPr id="8194" name="Picture 2" descr="C:\Users\Наталья\Desktop\дом дорога добро\0001-001-Iogann-Volfgang-Ge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3" y="296729"/>
            <a:ext cx="3384376" cy="4068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Наталья\Desktop\дом дорога добро\0b2355514663e3c14321e41e5a7e2d9a.jpe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E0C00"/>
              </a:clrFrom>
              <a:clrTo>
                <a:srgbClr val="0E0C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853" t="6004" r="20063" b="11586"/>
          <a:stretch/>
        </p:blipFill>
        <p:spPr bwMode="auto">
          <a:xfrm rot="701299">
            <a:off x="1908155" y="1855542"/>
            <a:ext cx="1340927" cy="2934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552091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37" name="Picture 41" descr="34m3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23928" y="5301208"/>
            <a:ext cx="1296144" cy="1296144"/>
          </a:xfrm>
          <a:noFill/>
          <a:ln/>
        </p:spPr>
      </p:pic>
      <p:pic>
        <p:nvPicPr>
          <p:cNvPr id="12" name="Picture 41" descr="34m3"/>
          <p:cNvPicPr>
            <a:picLocks noChangeAspect="1" noChangeArrowheads="1" noCrop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36912"/>
            <a:ext cx="1296144" cy="1296144"/>
          </a:xfrm>
          <a:prstGeom prst="rect">
            <a:avLst/>
          </a:prstGeom>
          <a:noFill/>
          <a:ln/>
        </p:spPr>
      </p:pic>
      <p:pic>
        <p:nvPicPr>
          <p:cNvPr id="13" name="Picture 41" descr="34m3"/>
          <p:cNvPicPr>
            <a:picLocks noChangeAspect="1" noChangeArrowheads="1" noCrop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157192"/>
            <a:ext cx="1296144" cy="1296144"/>
          </a:xfrm>
          <a:prstGeom prst="rect">
            <a:avLst/>
          </a:prstGeom>
          <a:noFill/>
          <a:ln/>
        </p:spPr>
      </p:pic>
      <p:pic>
        <p:nvPicPr>
          <p:cNvPr id="14" name="Picture 41" descr="34m3"/>
          <p:cNvPicPr>
            <a:picLocks noChangeAspect="1" noChangeArrowheads="1" noCrop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7856" y="5301208"/>
            <a:ext cx="1296144" cy="1296144"/>
          </a:xfrm>
          <a:prstGeom prst="rect">
            <a:avLst/>
          </a:prstGeom>
          <a:noFill/>
          <a:ln/>
        </p:spPr>
      </p:pic>
      <p:pic>
        <p:nvPicPr>
          <p:cNvPr id="15" name="Picture 41" descr="34m3"/>
          <p:cNvPicPr>
            <a:picLocks noChangeAspect="1" noChangeArrowheads="1" noCrop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88640"/>
            <a:ext cx="1296144" cy="1296144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="" xmlns:p14="http://schemas.microsoft.com/office/powerpoint/2010/main" val="972362715"/>
      </p:ext>
    </p:extLst>
  </p:cSld>
  <p:clrMapOvr>
    <a:masterClrMapping/>
  </p:clrMapOvr>
  <p:transition spd="slow">
    <p:wipe/>
    <p:sndAc>
      <p:stSnd>
        <p:snd r:embed="rId2" name="Танец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018 0.01041 L -0.00782 -0.7555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782 -0.75555 L 0.00018 0.01017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018 0.01017 L -0.00816 -0.77729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00782 -0.75555 L 0.00018 2.96022E-6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" decel="100000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13691E-6 L 0.85434 -0.0104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5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5434 -0.0104 L -0.00399 -2.1369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13691E-6 L 0.85833 -0.0104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5434 -0.0104 L -3.33333E-6 -2.13691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500"/>
                            </p:stCondLst>
                            <p:childTnLst>
                              <p:par>
                                <p:cTn id="5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0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501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84653 -0.72364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" y="-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9501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653 -0.72364 L -3.33333E-6 -0.01041 " pathEditMode="relative" rAng="0" ptsTypes="AA">
                                      <p:cBhvr>
                                        <p:cTn id="7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" y="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501"/>
                            </p:stCondLst>
                            <p:childTnLst>
                              <p:par>
                                <p:cTn id="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25809E-6 L 0.85434 -0.72364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" y="-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501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653 -0.72364 L -0.00399 0.00023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" y="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501"/>
                            </p:stCondLst>
                            <p:childTnLst>
                              <p:par>
                                <p:cTn id="87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9001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1"/>
                            </p:stCondLst>
                            <p:childTnLst>
                              <p:par>
                                <p:cTn id="9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5809E-6 L -0.87014 -0.71323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" y="-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1"/>
                            </p:stCondLst>
                            <p:childTnLst>
                              <p:par>
                                <p:cTn id="10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014 -0.71323 L 3.33333E-6 1.25809E-6 " pathEditMode="relative" rAng="0" ptsTypes="AA">
                                      <p:cBhvr>
                                        <p:cTn id="10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" y="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1"/>
                            </p:stCondLst>
                            <p:childTnLst>
                              <p:par>
                                <p:cTn id="10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25809E-6 L -0.86233 -0.71323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" y="-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9001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014 -0.71323 L -0.00782 1.25809E-6 " pathEditMode="relative" rAng="0" ptsTypes="AA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" y="3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001"/>
                            </p:stCondLst>
                            <p:childTnLst>
                              <p:par>
                                <p:cTn id="110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456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">
                                          <p:stCondLst>
                                            <p:cond delay="4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5" accel="5000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7">
                                          <p:stCondLst>
                                            <p:cond delay="1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42" decel="50000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2502"/>
                            </p:stCondLst>
                            <p:childTnLst>
                              <p:par>
                                <p:cTn id="1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3502"/>
                            </p:stCondLst>
                            <p:childTnLst>
                              <p:par>
                                <p:cTn id="14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65402E-6 C 0.22952 -3.65402E-6 0.4165 0.16212 0.4165 0.36194 C 0.4165 0.56129 0.22952 0.72387 -4.44444E-6 0.72387 C -0.22916 0.72387 -0.41545 0.56129 -0.41545 0.36194 C -0.41545 0.16212 -0.22916 -3.65402E-6 -4.44444E-6 -3.65402E-6 Z " pathEditMode="relative" rAng="0" ptsTypes="fffff">
                                      <p:cBhvr>
                                        <p:cTn id="1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8502"/>
                            </p:stCondLst>
                            <p:childTnLst>
                              <p:par>
                                <p:cTn id="1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65402E-6 C -0.01493 0.00047 -0.03837 0.00324 -0.0559 0.00324 C -0.06667 0.00879 -0.08142 0.01064 -0.09271 0.01226 C -0.09965 0.0155 -0.10469 0.01781 -0.11215 0.01781 C -0.12222 0.02221 -0.13316 0.02359 -0.1434 0.0266 C -0.14826 0.02776 -0.15295 0.02891 -0.15781 0.0303 C -0.16076 0.03099 -0.16684 0.03354 -0.16684 0.03377 C -0.18385 0.04094 -0.20069 0.04926 -0.21788 0.0569 C -0.22066 0.06083 -0.22274 0.06545 -0.22552 0.06938 L -0.30937 0.12419 L -0.36615 0.2019 L -0.39861 0.27937 L -0.41476 0.35708 L -0.39861 0.46786 L -0.34983 0.56753 L -0.27691 0.64547 L -0.23628 0.66744 L -0.19566 0.68941 L -0.14705 0.71184 L -0.09028 0.73428 L 0.00712 0.73428 L 0.09653 0.72295 L 0.16944 0.70097 L 0.23438 0.66744 L 0.275 0.63437 L 0.31545 0.60084 L 0.34792 0.55643 L 0.3724 0.51249 L 0.3967 0.45699 L 0.41302 0.39038 L 0.41302 0.33488 L 0.3967 0.25694 L 0.3724 0.2019 L 0.34792 0.16837 L 0.31545 0.12419 L 0.28299 0.09089 L 0.24236 0.06869 L 0.20191 0.04649 L 0.12882 0.02429 L 0.07205 0.00209 L -0.01719 0.00209 " pathEditMode="relative" rAng="0" ptsTypes="ffffffffAAAAAAAAAAAAAAAAAAAAAAAAAAAAAAAAA">
                                      <p:cBhvr>
                                        <p:cTn id="15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3502"/>
                            </p:stCondLst>
                            <p:childTnLst>
                              <p:par>
                                <p:cTn id="152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65402E-6 C 0.22431 -3.65402E-6 0.40764 0.16189 0.40764 0.36147 C 0.40764 0.56129 0.22431 0.72387 2.77778E-7 0.72387 C -0.22465 0.72387 -0.40729 0.56129 -0.40729 0.36147 C -0.40729 0.16189 -0.22465 -3.65402E-6 2.77778E-7 -3.65402E-6 Z " pathEditMode="relative" rAng="0" ptsTypes="fffff">
                                      <p:cBhvr>
                                        <p:cTn id="15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8502"/>
                            </p:stCondLst>
                            <p:childTnLst>
                              <p:par>
                                <p:cTn id="15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5402E-6 C -0.01407 0.00602 0.00225 -0.00046 -0.03368 0.00324 C -0.03924 0.00417 -0.04445 0.00879 -0.05052 0.00879 L -0.11216 0.01319 L -0.16823 0.03539 L -0.23247 0.06869 L -0.2967 0.11309 L -0.34497 0.16837 L -0.37709 0.2352 L -0.39306 0.30158 C -0.40052 0.30851 -0.39254 0.29973 -0.3974 0.31892 C -0.39861 0.32355 -0.40365 0.32887 -0.40382 0.33488 C -0.40417 0.34274 -0.40382 0.35037 -0.40382 0.35801 C -0.40539 0.40495 -0.40521 0.38668 -0.40521 0.41328 C -0.40643 0.41305 -0.40903 0.41073 -0.40903 0.41235 C -0.40903 0.41559 -0.40625 0.41744 -0.40521 0.42045 C -0.40313 0.42577 -0.40157 0.43247 -0.40018 0.43826 C -0.39879 0.45051 -0.39757 0.46439 -0.39358 0.47572 C -0.39098 0.48335 -0.38698 0.4896 -0.38455 0.49723 L -0.34497 0.56776 L -0.28872 0.63437 L -0.2165 0.67877 L -0.13629 0.71184 L -0.07205 0.72295 L 0.01632 0.73428 L 0.13663 0.71184 L 0.18489 0.68964 L 0.2651 0.64547 L 0.32135 0.58997 L 0.36944 0.51249 L 0.39357 0.44566 L 0.40972 0.36818 L 0.40156 0.29048 L 0.38559 0.2352 L 0.3533 0.1797 L 0.31319 0.12419 L 0.2651 0.07979 L 0.20086 0.04672 L 0.15277 0.02429 L 0.08055 0.01319 L 0.03229 0.00209 L -0.0158 0.00209 " pathEditMode="relative" rAng="0" ptsTypes="ffAAAAAAAfffffffffAAAAAAAAAAAAAAAAAAAAAAAA">
                                      <p:cBhvr>
                                        <p:cTn id="156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96729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Заголовок слайда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9586" y="2547721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Текст слайда</a:t>
            </a:r>
            <a:endParaRPr lang="ru-RU" dirty="0"/>
          </a:p>
        </p:txBody>
      </p:sp>
      <p:pic>
        <p:nvPicPr>
          <p:cNvPr id="1026" name="Picture 2" descr="C:\Users\Наталья\Desktop\дом дорога добро\lit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50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3080" y="681449"/>
            <a:ext cx="35649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БЛЕЗ ПАСКАЛЬ 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(</a:t>
            </a: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</a:rPr>
              <a:t>1623—1662)</a:t>
            </a:r>
          </a:p>
        </p:txBody>
      </p:sp>
      <p:pic>
        <p:nvPicPr>
          <p:cNvPr id="5122" name="Picture 2" descr="C:\Users\Наталья\Desktop\гуман.педаг\0016-026-Paskal-Blez-1643-goda-17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6728"/>
            <a:ext cx="3078267" cy="41403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93533" y="4799934"/>
            <a:ext cx="6246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/>
                <a:ea typeface="Times New Roman"/>
              </a:rPr>
              <a:t>« Величие человека - в его способности мыслить</a:t>
            </a:r>
            <a:r>
              <a:rPr lang="ru-RU" sz="3600" b="1" dirty="0" smtClean="0">
                <a:latin typeface="Times New Roman"/>
                <a:ea typeface="Times New Roman"/>
              </a:rPr>
              <a:t>.»</a:t>
            </a:r>
            <a:endParaRPr lang="ru-RU" sz="3600" dirty="0"/>
          </a:p>
        </p:txBody>
      </p:sp>
      <p:pic>
        <p:nvPicPr>
          <p:cNvPr id="2050" name="Picture 2" descr="C:\Users\Наталья\Desktop\дом дорога добро\108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BDD4C0"/>
              </a:clrFrom>
              <a:clrTo>
                <a:srgbClr val="BDD4C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80" t="16030" r="15672" b="16247"/>
          <a:stretch/>
        </p:blipFill>
        <p:spPr bwMode="auto">
          <a:xfrm rot="17951988">
            <a:off x="1455321" y="3058331"/>
            <a:ext cx="2380423" cy="1861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69198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402</Words>
  <Application>Microsoft Office PowerPoint</Application>
  <PresentationFormat>Экран (4:3)</PresentationFormat>
  <Paragraphs>110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Куиз-Куиз- Трейд</vt:lpstr>
      <vt:lpstr>Слайд 11</vt:lpstr>
      <vt:lpstr>Слайд 12</vt:lpstr>
      <vt:lpstr>Слайд 13</vt:lpstr>
      <vt:lpstr>Слайд 14</vt:lpstr>
      <vt:lpstr>Клок Бадис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Школа</cp:lastModifiedBy>
  <cp:revision>42</cp:revision>
  <dcterms:created xsi:type="dcterms:W3CDTF">2012-08-04T09:14:40Z</dcterms:created>
  <dcterms:modified xsi:type="dcterms:W3CDTF">2014-04-07T07:06:28Z</dcterms:modified>
</cp:coreProperties>
</file>